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259" r:id="rId3"/>
    <p:sldId id="260" r:id="rId4"/>
    <p:sldId id="262" r:id="rId5"/>
    <p:sldId id="263" r:id="rId6"/>
    <p:sldId id="265" r:id="rId7"/>
    <p:sldId id="266" r:id="rId8"/>
    <p:sldId id="267" r:id="rId9"/>
    <p:sldId id="268" r:id="rId10"/>
    <p:sldId id="264" r:id="rId11"/>
    <p:sldId id="276" r:id="rId12"/>
    <p:sldId id="25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58" r:id="rId21"/>
    <p:sldId id="277" r:id="rId22"/>
    <p:sldId id="261" r:id="rId23"/>
    <p:sldId id="257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Book Antiqua" panose="02040602050305030304" pitchFamily="18" charset="0"/>
      <p:regular r:id="rId30"/>
      <p:bold r:id="rId31"/>
      <p:italic r:id="rId32"/>
      <p:boldItalic r:id="rId33"/>
    </p:embeddedFont>
    <p:embeddedFont>
      <p:font typeface="Wingdings 2" panose="05020102010507070707" pitchFamily="18" charset="2"/>
      <p:regular r:id="rId34"/>
    </p:embeddedFont>
    <p:embeddedFont>
      <p:font typeface="Cambria Math" panose="02040503050406030204" pitchFamily="18" charset="0"/>
      <p:regular r:id="rId35"/>
    </p:embeddedFont>
    <p:embeddedFont>
      <p:font typeface="SutonnyMJ" pitchFamily="2" charset="0"/>
      <p:regular r:id="rId36"/>
      <p:bold r:id="rId37"/>
      <p:italic r:id="rId38"/>
      <p:boldItalic r:id="rId39"/>
    </p:embeddedFont>
    <p:embeddedFont>
      <p:font typeface="NikoshBAN" panose="02000000000000000000" pitchFamily="2" charset="0"/>
      <p:regular r:id="rId40"/>
    </p:embeddedFont>
    <p:embeddedFont>
      <p:font typeface="Franklin Gothic Book" panose="020B0503020102020204" pitchFamily="3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44C80-8AB4-4F37-98B4-6E020767FF3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E87E3-06C8-4D76-9B16-A4E273EB5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9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72BF-715C-4268-B96F-95EE5F01BF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7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শ্রেণিতে বলতে পারেন,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8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pPr eaLnBrk="1" hangingPunct="1"/>
            <a:fld id="{1A060DB6-A6BB-48EC-99D3-6B2D9BFEA7F4}" type="slidenum"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14</a:t>
            </a:fld>
            <a:endParaRPr lang="en-US" sz="12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66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0B80EF-CB5E-455D-BCE2-1E0E98127C73}" type="datetimeFigureOut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0646C1-612E-473B-A64D-CB7A956FC1B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9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044B4A-B912-475C-8E79-11AA91251130}" type="datetimeFigureOut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6B11B5-4A7A-42A9-BF1E-B9C7937DE919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51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38019E-7116-4A25-A316-4E5670DFFCD5}" type="datetimeFigureOut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8093C4-C3BE-44B4-BB04-878B46A5A968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66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E6A46D-9907-4262-8FD9-15CBF5501292}" type="datetimeFigureOut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F5C5D9-C051-4B99-9243-F87E2B1FC154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7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724F17-7C26-471D-897E-50DC97056996}" type="datetimeFigureOut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E2812D-BE18-463F-A410-916A1BDD2BF1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56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EEEAE2-4AB5-449E-8F95-8A6B60624771}" type="datetimeFigureOut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B6FBD4-E78D-4956-A3D6-0DBE167CDD8D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37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70472-589B-4EAB-993F-AE1DC4C32135}" type="datetimeFigureOut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7F88B0-1744-432A-833B-8961A33BBB3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97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C7D4E0-556F-4788-A5AE-5D40E659D36F}" type="datetimeFigureOut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1C38A-97B8-4FC0-816C-56FA1E0FB8A1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79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FE79D-400C-4C14-8CF4-1C7948B04E83}" type="datetimeFigureOut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5CFDAA-4B31-4ACA-A23F-28C63047F5F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9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306C2-8BE0-498A-9F2A-B352080693D0}" type="datetimeFigureOut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E9024-B7AF-4CB0-A6F9-7E3A94939D73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63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E1B727-4EDF-45D2-89AB-F86C0A25E1F1}" type="datetimeFigureOut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CB2AD0-60DD-4A8E-9628-D5D704C11CC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0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0244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2C246-E3AE-4722-8E3D-30CC7DF656CF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E6FDA-29B8-444D-BC1C-044D291EF20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96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7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7" y="0"/>
            <a:ext cx="9102633" cy="65151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764642" y="3651284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9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1400" b="1" i="0" u="none" strike="noStrike" kern="1200" cap="none" spc="0" normalizeH="0" baseline="0" noProof="0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স্বাগতম</a:t>
            </a:r>
            <a:endParaRPr kumimoji="0" lang="en-US" sz="1400" b="1" i="0" u="none" strike="noStrike" kern="1200" cap="none" spc="0" normalizeH="0" baseline="0" noProof="0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1086935" y="669765"/>
            <a:ext cx="3948810" cy="3196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304818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800" b="1" i="0" u="none" strike="noStrike" kern="1200" cap="none" spc="0" normalizeH="0" baseline="0" noProof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সবাইকে শুভেচ্ছা </a:t>
            </a:r>
            <a:endParaRPr kumimoji="0" lang="en-US" sz="4800" b="1" i="0" u="none" strike="noStrike" kern="1200" cap="none" spc="0" normalizeH="0" baseline="0" noProof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981200"/>
            <a:ext cx="8772043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মহাক</a:t>
            </a:r>
            <a:r>
              <a:rPr lang="bn-BD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র্ষ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ধ্রুবক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সংজ্ঞা</a:t>
            </a:r>
            <a:r>
              <a: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</a:p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1kg </a:t>
            </a:r>
            <a:r>
              <a:rPr lang="en-US" sz="3200" b="1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ভরের</a:t>
            </a:r>
            <a:r>
              <a:rPr lang="en-US" sz="32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দুটি</a:t>
            </a:r>
            <a:r>
              <a:rPr lang="en-US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বস্তু</a:t>
            </a:r>
            <a:r>
              <a:rPr lang="en-US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 </a:t>
            </a:r>
            <a:r>
              <a:rPr lang="en-US" sz="3200" b="1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দুরত্বে</a:t>
            </a:r>
            <a:r>
              <a:rPr lang="en-US" sz="32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পরস্পরকে</a:t>
            </a:r>
            <a:r>
              <a:rPr lang="en-US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32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আক</a:t>
            </a:r>
            <a:r>
              <a:rPr lang="bn-BD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র্ষ</a:t>
            </a:r>
            <a:r>
              <a:rPr lang="en-US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 </a:t>
            </a:r>
            <a:r>
              <a:rPr lang="en-US" sz="32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মহাক</a:t>
            </a:r>
            <a:r>
              <a:rPr lang="bn-BD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র্ষ</a:t>
            </a:r>
            <a:r>
              <a:rPr lang="en-US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ধ্রুবক</a:t>
            </a:r>
            <a:r>
              <a:rPr lang="en-US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G </a:t>
            </a:r>
            <a:r>
              <a:rPr lang="en-US" sz="32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32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4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405287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ইতালির বিখ্যাত বিজ্ঞানী গ্যালিলিও পড়ন্ত বস্তু দেখে তিনটি সূত্র বের করেন। বস্তু বিনা বাধায় মুক্তভাবে </a:t>
            </a:r>
            <a:r>
              <a:rPr lang="as-I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পড়বে</a:t>
            </a:r>
            <a:r>
              <a:rPr lang="bn-I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। সূত্রগুলো হলো- 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511556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I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 </a:t>
            </a:r>
            <a:r>
              <a:rPr lang="as-IN" sz="24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প্রথম সূত্র</a:t>
            </a:r>
            <a:r>
              <a:rPr lang="en-US" sz="24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ঃ </a:t>
            </a:r>
            <a:endParaRPr lang="bn-IN" sz="2400" u="sng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laimanlipi"/>
            </a:endParaRPr>
          </a:p>
          <a:p>
            <a:pPr algn="just"/>
            <a:r>
              <a:rPr lang="as-I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 </a:t>
            </a:r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স্থির অবস্থান ও একই উচ্চতা থেকে বিনা বাধায় পড়ন্ত বস্তু সমান </a:t>
            </a:r>
            <a:r>
              <a:rPr lang="bn-I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 </a:t>
            </a:r>
            <a:r>
              <a:rPr lang="as-I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সময়ে </a:t>
            </a:r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সমান পথ অতিক্রম করবে।</a:t>
            </a:r>
            <a:endParaRPr lang="as-IN" sz="24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laimanlip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3711885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s-IN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দ্বিতীয় </a:t>
            </a:r>
            <a:r>
              <a:rPr lang="as-IN" sz="24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সূত্র</a:t>
            </a:r>
            <a:r>
              <a:rPr lang="bn-IN" sz="24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ঃ</a:t>
            </a:r>
            <a:endParaRPr lang="as-IN" sz="24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laimanlipi"/>
            </a:endParaRPr>
          </a:p>
          <a:p>
            <a:pPr algn="just"/>
            <a:r>
              <a:rPr lang="as-I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স্থির </a:t>
            </a:r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অবস্থান থেকে বিনা বাধায় পড়ন্ত বস্তুর নির্দিষ্ট সময়ে (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t) </a:t>
            </a:r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প্রাপ্ত বেগ (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v) </a:t>
            </a:r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ওই সময়ের সমানুপাতিক। অর্থাৎ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v ∝t.</a:t>
            </a:r>
            <a:endParaRPr lang="en-US" sz="24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laimanlip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4912214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s-IN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তৃতীয় </a:t>
            </a:r>
            <a:r>
              <a:rPr lang="as-IN" sz="24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সূত্র</a:t>
            </a:r>
            <a:r>
              <a:rPr lang="bn-IN" sz="24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ঃ</a:t>
            </a:r>
            <a:endParaRPr lang="as-IN" sz="24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laimanlipi"/>
            </a:endParaRPr>
          </a:p>
          <a:p>
            <a:pPr algn="just"/>
            <a:r>
              <a:rPr lang="as-I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স্থির </a:t>
            </a:r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অবস্থান থেকে বিনা বাধায় পড়ন্ত বস্তু নির্দিষ্ট সময়ে যে দূরত্ব (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h) </a:t>
            </a:r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অতিক্রম করে, তা ওই সময়ের (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t) </a:t>
            </a:r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বর্গের সমানুপাতিক। অর্থাৎ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h ∝t</a:t>
            </a:r>
            <a:r>
              <a:rPr lang="en-US" sz="2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2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laimanlipi"/>
              </a:rPr>
              <a:t>.</a:t>
            </a:r>
            <a:endParaRPr lang="en-US" sz="24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olaimanlip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2489" y="533400"/>
            <a:ext cx="7801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400" b="1" dirty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পড়ন্ত </a:t>
            </a:r>
            <a:r>
              <a:rPr lang="as-IN" sz="2400" b="1" dirty="0" smtClean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বস্তুর</a:t>
            </a:r>
            <a:r>
              <a:rPr lang="bn-IN" sz="2400" b="1" dirty="0" smtClean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গ্যালিলিওর</a:t>
            </a:r>
            <a:r>
              <a:rPr lang="as-IN" sz="2400" b="1" dirty="0" smtClean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সূত্র</a:t>
            </a:r>
            <a:r>
              <a:rPr lang="bn-IN" sz="2400" b="1" dirty="0" smtClean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গুলো বিবৃত ও ব্যাখ্যা কর। </a:t>
            </a:r>
            <a:endParaRPr lang="en-US" sz="2400" b="1" dirty="0">
              <a:ln w="13462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3" y="431743"/>
            <a:ext cx="1069041" cy="7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336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816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2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360988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>
                <a:latin typeface="NikoshBAN" pitchFamily="2" charset="0"/>
                <a:cs typeface="NikoshBAN" pitchFamily="2" charset="0"/>
              </a:rPr>
              <a:t>মুক্তভাবে পড়ন্ত বস্তু বাতাসের বাধা থাকা অবস্থায় একই সময়ে সমান দূরত্ব অতিক্রম করে না  </a:t>
            </a:r>
            <a:endParaRPr 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43498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577013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934200" y="2592388"/>
            <a:ext cx="1752600" cy="3794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01574"/>
      </p:ext>
    </p:extLst>
  </p:cSld>
  <p:clrMapOvr>
    <a:masterClrMapping/>
  </p:clrMapOvr>
  <p:transition spd="slow" advTm="31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3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336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816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2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360988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>
                <a:latin typeface="NikoshBAN" pitchFamily="2" charset="0"/>
                <a:cs typeface="NikoshBAN" pitchFamily="2" charset="0"/>
              </a:rPr>
              <a:t>মুক্তভাবে পড়ন্ত বস্তু বাতাসের বাধা না থাকলে  একই সময়ে সমান দূরত্ব অতিক্রম করে  </a:t>
            </a:r>
            <a:endParaRPr 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43498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577013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934200" y="2592388"/>
            <a:ext cx="1752600" cy="3794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650062"/>
      </p:ext>
    </p:extLst>
  </p:cSld>
  <p:clrMapOvr>
    <a:masterClrMapping/>
  </p:clrMapOvr>
  <p:transition spd="slow" advTm="30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287338"/>
            <a:ext cx="45180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6875" y="5892800"/>
            <a:ext cx="62214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চিত্রে কী কী ঘটনা দেখতে পাচ্ছ, তা লেখ।  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451196"/>
      </p:ext>
    </p:extLst>
  </p:cSld>
  <p:clrMapOvr>
    <a:masterClrMapping/>
  </p:clrMapOvr>
  <p:transition spd="slow" advTm="32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46138"/>
            <a:ext cx="2905125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1200150"/>
            <a:ext cx="56848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  সূত্রঃ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সমান সময়ে সমান পথ অতিক্রম করে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05200" y="2504877"/>
            <a:ext cx="5745480" cy="1200329"/>
          </a:xfrm>
          <a:prstGeom prst="rect">
            <a:avLst/>
          </a:prstGeom>
          <a:blipFill>
            <a:blip r:embed="rId4"/>
            <a:stretch>
              <a:fillRect l="-3499" t="-9137" b="-21827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05200" y="3810000"/>
            <a:ext cx="5928359" cy="1200329"/>
          </a:xfrm>
          <a:prstGeom prst="rect">
            <a:avLst/>
          </a:prstGeom>
          <a:blipFill>
            <a:blip r:embed="rId5"/>
            <a:stretch>
              <a:fillRect l="-3395" t="-9137" b="-21827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6600" y="212725"/>
            <a:ext cx="2208213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পড়ন্ত বস্তুর সূত্র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5117041"/>
      </p:ext>
    </p:extLst>
  </p:cSld>
  <p:clrMapOvr>
    <a:masterClrMapping/>
  </p:clrMapOvr>
  <p:transition spd="slow" advTm="42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5257800"/>
            <a:ext cx="7683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 sz="2400" b="1" u="sng">
                <a:solidFill>
                  <a:srgbClr val="FF0000"/>
                </a:solidFill>
              </a:rPr>
              <a:t>cÖ_g m~Î</a:t>
            </a:r>
            <a:r>
              <a:rPr lang="en-US" altLang="en-US" sz="2400" b="1">
                <a:solidFill>
                  <a:srgbClr val="FF0000"/>
                </a:solidFill>
              </a:rPr>
              <a:t> t </a:t>
            </a:r>
            <a:r>
              <a:rPr lang="en-US" altLang="en-US" sz="2400" b="1">
                <a:solidFill>
                  <a:srgbClr val="003300"/>
                </a:solidFill>
              </a:rPr>
              <a:t>w¯’i Ae¯’vb Ges GKB D”PZv †_‡K webv evavq cošÍ mKj e¯‘ mgvb </a:t>
            </a:r>
            <a:endParaRPr lang="bn-IN" altLang="en-US" sz="2400" b="1">
              <a:solidFill>
                <a:srgbClr val="003300"/>
              </a:solidFill>
            </a:endParaRPr>
          </a:p>
          <a:p>
            <a:r>
              <a:rPr lang="en-US" altLang="en-US" sz="2400" b="1">
                <a:solidFill>
                  <a:srgbClr val="003300"/>
                </a:solidFill>
              </a:rPr>
              <a:t>mg‡q mgvb c_ AwZµg K‡i|</a:t>
            </a:r>
            <a:br>
              <a:rPr lang="en-US" altLang="en-US" sz="2400" b="1">
                <a:solidFill>
                  <a:srgbClr val="003300"/>
                </a:solidFill>
              </a:rPr>
            </a:br>
            <a:endParaRPr 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h=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0441027"/>
      </p:ext>
    </p:extLst>
  </p:cSld>
  <p:clrMapOvr>
    <a:masterClrMapping/>
  </p:clrMapOvr>
  <p:transition spd="slow" advTm="55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3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3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5181600"/>
            <a:ext cx="7924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 sz="2400" b="1" u="sng">
                <a:solidFill>
                  <a:srgbClr val="FF0000"/>
                </a:solidFill>
              </a:rPr>
              <a:t>wØZxq m~Î</a:t>
            </a:r>
            <a:r>
              <a:rPr lang="en-US" altLang="en-US" sz="2400" b="1">
                <a:solidFill>
                  <a:srgbClr val="FF0000"/>
                </a:solidFill>
              </a:rPr>
              <a:t> t </a:t>
            </a:r>
            <a:r>
              <a:rPr lang="en-US" altLang="en-US" sz="2400" b="1">
                <a:solidFill>
                  <a:srgbClr val="003300"/>
                </a:solidFill>
              </a:rPr>
              <a:t>w¯’i Ae¯’vb ‡_‡K webv evavq cošÍ e¯‘yi wbw`©ó mg‡q(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t</a:t>
            </a:r>
            <a:r>
              <a:rPr lang="en-US" altLang="en-US" sz="2400" b="1">
                <a:solidFill>
                  <a:srgbClr val="003300"/>
                </a:solidFill>
              </a:rPr>
              <a:t>) cÖß ‡eM </a:t>
            </a:r>
            <a:endParaRPr lang="bn-IN" altLang="en-US" sz="2400" b="1">
              <a:solidFill>
                <a:srgbClr val="003300"/>
              </a:solidFill>
            </a:endParaRPr>
          </a:p>
          <a:p>
            <a:r>
              <a:rPr lang="en-US" altLang="en-US" sz="2400" b="1">
                <a:solidFill>
                  <a:srgbClr val="003300"/>
                </a:solidFill>
              </a:rPr>
              <a:t>(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v</a:t>
            </a:r>
            <a:r>
              <a:rPr lang="en-US" altLang="en-US" sz="2400" b="1">
                <a:solidFill>
                  <a:srgbClr val="003300"/>
                </a:solidFill>
              </a:rPr>
              <a:t>) H mg‡qi mgvbycvwZK| A_©vr 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v ∞ t</a:t>
            </a:r>
            <a:b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</a:br>
            <a:endParaRPr 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n-IN" altLang="en-US" sz="24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bn-IN" altLang="en-US" sz="2400" b="1" dirty="0">
                <a:solidFill>
                  <a:srgbClr val="003300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>v ∞ t</a:t>
            </a:r>
            <a:b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335D152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233594"/>
      </p:ext>
    </p:extLst>
  </p:cSld>
  <p:clrMapOvr>
    <a:masterClrMapping/>
  </p:clrMapOvr>
  <p:transition spd="slow" advTm="50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87500" y="533400"/>
            <a:ext cx="1371600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35500" y="538163"/>
            <a:ext cx="6858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54100" y="4648200"/>
            <a:ext cx="6172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5181600"/>
            <a:ext cx="7924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utonnyMJ" pitchFamily="2" charset="0"/>
                <a:cs typeface="Arial" pitchFamily="34" charset="0"/>
              </a:defRPr>
            </a:lvl9pPr>
          </a:lstStyle>
          <a:p>
            <a:r>
              <a:rPr lang="en-US" altLang="en-US" sz="2400" b="1" u="sng">
                <a:solidFill>
                  <a:srgbClr val="FF0000"/>
                </a:solidFill>
              </a:rPr>
              <a:t>Z…Zxq m~Î</a:t>
            </a:r>
            <a:r>
              <a:rPr lang="en-US" altLang="en-US" sz="2400" b="1">
                <a:solidFill>
                  <a:srgbClr val="FF0000"/>
                </a:solidFill>
              </a:rPr>
              <a:t> t </a:t>
            </a:r>
            <a:r>
              <a:rPr lang="en-US" altLang="en-US" sz="2400" b="1">
                <a:solidFill>
                  <a:srgbClr val="003300"/>
                </a:solidFill>
              </a:rPr>
              <a:t>w¯’i Ae¯’vb ‡_‡K webv evavq cošÍ e¯‘y wbw`©ó mg‡q (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t</a:t>
            </a:r>
            <a:r>
              <a:rPr lang="en-US" altLang="en-US" sz="2400" b="1">
                <a:solidFill>
                  <a:srgbClr val="003300"/>
                </a:solidFill>
              </a:rPr>
              <a:t>) ‡h `~iZ¡ (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h</a:t>
            </a:r>
            <a:r>
              <a:rPr lang="en-US" altLang="en-US" sz="2400" b="1">
                <a:solidFill>
                  <a:srgbClr val="003300"/>
                </a:solidFill>
              </a:rPr>
              <a:t>) AwZµg K‡i Zv H m‡qi e‡M©i mgvbycvwZK|</a:t>
            </a:r>
            <a:r>
              <a:rPr lang="bn-IN" altLang="en-US" sz="2400" b="1">
                <a:solidFill>
                  <a:srgbClr val="003300"/>
                </a:solidFill>
              </a:rPr>
              <a:t> </a:t>
            </a:r>
            <a:r>
              <a:rPr lang="en-US" altLang="en-US" sz="2400" b="1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অর্থাৎ</a:t>
            </a:r>
            <a:r>
              <a:rPr lang="en-US" altLang="en-US" sz="2400" b="1">
                <a:solidFill>
                  <a:srgbClr val="003300"/>
                </a:solidFill>
              </a:rPr>
              <a:t> 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>h ∞ t</a:t>
            </a:r>
            <a:r>
              <a:rPr lang="en-US" altLang="en-US" sz="2400" b="1" baseline="30000">
                <a:solidFill>
                  <a:srgbClr val="003300"/>
                </a:solidFill>
                <a:latin typeface="Times New Roman" pitchFamily="18" charset="0"/>
              </a:rPr>
              <a:t>2</a:t>
            </a:r>
            <a: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  <a:t/>
            </a:r>
            <a:br>
              <a:rPr lang="en-US" altLang="en-US" sz="2400" b="1">
                <a:solidFill>
                  <a:srgbClr val="003300"/>
                </a:solidFill>
                <a:latin typeface="Times New Roman" pitchFamily="18" charset="0"/>
              </a:rPr>
            </a:br>
            <a:endParaRPr lang="en-US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89064" y="500063"/>
            <a:ext cx="4724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35675" y="537949"/>
            <a:ext cx="0" cy="41102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 flipH="1">
            <a:off x="6613525" y="344488"/>
            <a:ext cx="1450975" cy="3413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n-IN" altLang="en-US" sz="24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bn-IN" altLang="en-US" sz="2400" b="1" dirty="0">
                <a:solidFill>
                  <a:srgbClr val="003300"/>
                </a:solidFill>
                <a:latin typeface="Times New Roman" pitchFamily="18" charset="0"/>
              </a:rPr>
              <a:t>  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>h ∞ t</a:t>
            </a:r>
            <a:r>
              <a:rPr lang="en-US" altLang="en-US" sz="2400" b="1" baseline="30000" dirty="0">
                <a:solidFill>
                  <a:srgbClr val="003300"/>
                </a:solidFill>
                <a:latin typeface="Times New Roman" pitchFamily="18" charset="0"/>
              </a:rPr>
              <a:t>2</a:t>
            </a:r>
            <a: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  <a:t/>
            </a:r>
            <a:br>
              <a:rPr lang="en-US" altLang="en-US" sz="2400" b="1" dirty="0">
                <a:solidFill>
                  <a:srgbClr val="003300"/>
                </a:solidFill>
                <a:latin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334154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551773"/>
      </p:ext>
    </p:extLst>
  </p:cSld>
  <p:clrMapOvr>
    <a:masterClrMapping/>
  </p:clrMapOvr>
  <p:transition spd="slow" advTm="52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9796E-7 L 0.00573 0.59112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95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23312E-7 L -3.33333E-6 0.44403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022E-6 L 0.00416 0.50995 " pathEditMode="relative" rAng="0" ptsTypes="AA">
                                      <p:cBhvr>
                                        <p:cTn id="4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867886"/>
            <a:ext cx="6042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bn-IN" sz="2800" b="1" dirty="0" smtClean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oppins"/>
              </a:rPr>
              <a:t>গ্রহের গতি সম্পর্কিত </a:t>
            </a:r>
            <a:r>
              <a:rPr lang="as-IN" sz="2800" b="1" dirty="0" smtClean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oppins"/>
              </a:rPr>
              <a:t>কেপলারের সূত্রসমূহ</a:t>
            </a:r>
            <a:r>
              <a:rPr lang="bn-IN" sz="2800" b="1" dirty="0" smtClean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Poppins"/>
              </a:rPr>
              <a:t> বিবৃত কর। </a:t>
            </a:r>
            <a:endParaRPr lang="as-IN" sz="2800" b="1" i="0" dirty="0">
              <a:ln w="13462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Poppi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6446" y="2111186"/>
            <a:ext cx="8592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as-IN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/>
              </a:rPr>
              <a:t>কেপলারের প্রথম সূত্র (কক্ষপথের </a:t>
            </a:r>
            <a:r>
              <a:rPr lang="as-IN" sz="24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/>
              </a:rPr>
              <a:t>সূত্র)</a:t>
            </a:r>
            <a:endParaRPr lang="as-IN" sz="24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oppins"/>
            </a:endParaRPr>
          </a:p>
          <a:p>
            <a:pPr fontAlgn="base"/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/>
              </a:rPr>
              <a:t>প্রত্যেকটি গ্রহই সূর্যকে একটি কেন্দ্রবিন্দুতে রেখে উপবৃত্তাকার পথে প্রদক্ষিণ করছে।</a:t>
            </a:r>
            <a:endParaRPr lang="as-IN" sz="24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6446" y="3311515"/>
            <a:ext cx="8592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as-IN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/>
              </a:rPr>
              <a:t>কেপলারের দ্বিতীয় সূত্র (ক্ষেত্রফলের সূত্র)</a:t>
            </a:r>
          </a:p>
          <a:p>
            <a:pPr fontAlgn="base"/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/>
              </a:rPr>
              <a:t>যে কোন গ্রহ এবং সূর্যের সাথে সংযোগকারী সরলরেখা সমান সময়ে সমান ক্ষেত্রফল অতিক্রম করে।</a:t>
            </a:r>
            <a:endParaRPr lang="as-IN" sz="24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446" y="4516326"/>
            <a:ext cx="8592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as-IN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/>
              </a:rPr>
              <a:t>কেপলারের তৃতীয় সূত্র (আবর্তনকালের সূত্র)</a:t>
            </a:r>
          </a:p>
          <a:p>
            <a:pPr fontAlgn="base"/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"/>
              </a:rPr>
              <a:t>সূর্যের চারদিকে প্রতিটি গ্রহের আবর্তন কালের বর্গ সূর্য থেকে ওই গ্রহের গড় দূরত্বের ঘনফলের সমানুপাতিক।</a:t>
            </a:r>
            <a:endParaRPr lang="as-IN" sz="24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at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1" y="685800"/>
            <a:ext cx="1896237" cy="131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15874" r="18092" b="38670"/>
          <a:stretch>
            <a:fillRect/>
          </a:stretch>
        </p:blipFill>
        <p:spPr bwMode="auto">
          <a:xfrm>
            <a:off x="3612359" y="838200"/>
            <a:ext cx="1905000" cy="62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3" y="1800233"/>
            <a:ext cx="6919912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69967" y="3227633"/>
            <a:ext cx="4243176" cy="1777410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38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IN" sz="2400" b="1" i="0" u="none" strike="noStrike" kern="0" cap="none" spc="38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মোঃহাবিবুর রহমান </a:t>
            </a:r>
            <a:endParaRPr kumimoji="0" lang="en-US" sz="2400" b="1" i="0" u="none" strike="noStrike" kern="0" cap="none" spc="38" normalizeH="0" baseline="0" noProof="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</a:t>
            </a:r>
            <a:r>
              <a:rPr kumimoji="0" lang="bn-IN" sz="13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ইনস্ট্রাক্টর (পদার্থবিজ্ঞান)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r>
              <a:rPr kumimoji="0" lang="bn-I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টেকনিক্যাল স্কুল ও কলেজ </a:t>
            </a:r>
            <a:endParaRPr kumimoji="0" lang="bn-BD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কিশোরগঞ্জ</a:t>
            </a:r>
            <a:r>
              <a:rPr kumimoji="0" lang="bn-I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IN" sz="13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।  </a:t>
            </a:r>
            <a:r>
              <a:rPr kumimoji="0" lang="bn-BD" sz="13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0171</a:t>
            </a:r>
            <a:r>
              <a:rPr kumimoji="0" lang="bn-I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৫৩৪২৯৩৪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378767"/>
            <a:ext cx="2716227" cy="1361911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1" i="0" u="none" strike="noStrike" kern="1200" cap="none" spc="38" normalizeH="0" baseline="0" noProof="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শ্রেণিঃ</a:t>
            </a:r>
            <a:r>
              <a:rPr kumimoji="0" lang="en-US" sz="2400" b="1" i="0" u="none" strike="noStrike" kern="1200" cap="none" spc="38" normalizeH="0" baseline="0" noProof="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একাদশ</a:t>
            </a:r>
            <a:r>
              <a:rPr kumimoji="0" lang="en-US" sz="2400" b="1" i="0" u="none" strike="noStrike" kern="1200" cap="none" spc="38" normalizeH="0" baseline="0" noProof="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endParaRPr kumimoji="0" lang="en-US" sz="2400" b="1" i="0" u="none" strike="noStrike" kern="1200" cap="none" spc="38" normalizeH="0" baseline="0" noProof="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  </a:t>
            </a:r>
            <a:r>
              <a:rPr kumimoji="0" lang="bn-B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বিষয়ঃ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পদার্থ</a:t>
            </a:r>
            <a:r>
              <a:rPr kumimoji="0" lang="bn-B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বিজ্ঞান-1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 </a:t>
            </a:r>
            <a:r>
              <a:rPr kumimoji="0" lang="bn-B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অধ্যায়ঃ </a:t>
            </a:r>
            <a:r>
              <a:rPr lang="en-US" sz="15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৬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</a:t>
            </a:r>
            <a:r>
              <a:rPr kumimoji="0" lang="bn-BD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     </a:t>
            </a:r>
            <a:r>
              <a:rPr kumimoji="0" lang="bn-B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সময়ঃ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৪৫</a:t>
            </a:r>
            <a:r>
              <a:rPr kumimoji="0" lang="bn-BD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মিনিট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n-BD" sz="13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>
            <a:fillRect/>
          </a:stretch>
        </p:blipFill>
        <p:spPr bwMode="auto">
          <a:xfrm rot="19940062">
            <a:off x="1793818" y="4388800"/>
            <a:ext cx="374573" cy="6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Class Photo\HABIB SIR U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84580"/>
            <a:ext cx="1371600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074" r="53332" b="4074"/>
          <a:stretch/>
        </p:blipFill>
        <p:spPr>
          <a:xfrm>
            <a:off x="5643880" y="2131954"/>
            <a:ext cx="1264442" cy="12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2209800"/>
            <a:ext cx="8763000" cy="1676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kg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20kg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ভরের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দুটি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বস্তুকে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দূরে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রাখা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হলো।যদি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মহাকর্ষীয়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ধ্রুবকের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6.673x10¯¹¹Nm²kg¯²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হয়,তবে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বস্তু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দুটির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বলের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6251" y="838200"/>
            <a:ext cx="200357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বাড়িরকাজ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6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609600"/>
            <a:ext cx="7772400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      </a:t>
            </a:r>
            <a:r>
              <a:rPr kumimoji="0" lang="bn-IN" sz="44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NikoshBAN" pitchFamily="2" charset="0"/>
              </a:rPr>
              <a:t>আল্লাহ্‌ আমাদের 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NikoshBAN" pitchFamily="2" charset="0"/>
              </a:rPr>
              <a:t>উ</a:t>
            </a:r>
            <a:r>
              <a:rPr kumimoji="0" lang="bn-IN" sz="44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NikoshBAN" pitchFamily="2" charset="0"/>
              </a:rPr>
              <a:t>পর সহায় হউন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4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NikoshBAN" pitchFamily="2" charset="0"/>
              </a:rPr>
              <a:t>              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NikoshBAN" pitchFamily="2" charset="0"/>
              </a:rPr>
              <a:t>  </a:t>
            </a:r>
            <a:r>
              <a:rPr kumimoji="0" lang="bn-IN" sz="44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NikoshBAN" pitchFamily="2" charset="0"/>
              </a:rPr>
              <a:t>আজ এ পর্যন্তই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4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NikoshBAN" pitchFamily="2" charset="0"/>
              </a:rPr>
              <a:t>              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NikoshBAN" pitchFamily="2" charset="0"/>
              </a:rPr>
              <a:t>  </a:t>
            </a:r>
            <a:r>
              <a:rPr kumimoji="0" lang="bn-IN" sz="44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NikoshBAN" pitchFamily="2" charset="0"/>
              </a:rPr>
              <a:t>খোদা হাফেজ।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D6009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/>
              <a:ea typeface="+mn-ea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49525"/>
            <a:ext cx="74676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98685"/>
      </p:ext>
    </p:extLst>
  </p:cSld>
  <p:clrMapOvr>
    <a:masterClrMapping/>
  </p:clrMapOvr>
  <p:transition spd="slow" advTm="24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48226" y="890709"/>
            <a:ext cx="297304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মহাকর্ষ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অভিকর্ষ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9" y="1710488"/>
            <a:ext cx="3023204" cy="2562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/>
          <p:cNvSpPr/>
          <p:nvPr/>
        </p:nvSpPr>
        <p:spPr>
          <a:xfrm>
            <a:off x="1108351" y="4787092"/>
            <a:ext cx="1815870" cy="89051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বিজ্ঞানী</a:t>
            </a:r>
            <a:r>
              <a:rPr lang="en-US" sz="3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নিউটন</a:t>
            </a:r>
            <a:endParaRPr lang="en-US" sz="30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4423" y="4869693"/>
            <a:ext cx="436046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পৃথিবীর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মধ্যাকর্ষণ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বলের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কারনে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আপেলটি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দিকে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পরছে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41" y="1689920"/>
            <a:ext cx="3266268" cy="300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51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9672" y="1905001"/>
            <a:ext cx="8561927" cy="28891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---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</a:t>
            </a:r>
            <a:r>
              <a:rPr lang="en-US" sz="36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মহাকর্ষ</a:t>
            </a:r>
            <a:r>
              <a:rPr lang="en-US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36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</a:t>
            </a:r>
            <a:r>
              <a:rPr lang="en-US" sz="36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অভিকর্ষ</a:t>
            </a:r>
            <a:r>
              <a:rPr lang="en-US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0" indent="0">
              <a:buNone/>
            </a:pPr>
            <a:r>
              <a:rPr lang="bn-IN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</a:t>
            </a:r>
            <a:r>
              <a:rPr lang="en-US" sz="36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নিউটনের</a:t>
            </a:r>
            <a:r>
              <a:rPr lang="en-US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মহাকর্ষীয়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সুত্রটির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গানিতিক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600" y="609600"/>
            <a:ext cx="2192846" cy="9925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5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5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1350" dirty="0"/>
          </a:p>
        </p:txBody>
      </p:sp>
      <p:grpSp>
        <p:nvGrpSpPr>
          <p:cNvPr id="4" name="Group 3"/>
          <p:cNvGrpSpPr/>
          <p:nvPr/>
        </p:nvGrpSpPr>
        <p:grpSpPr>
          <a:xfrm>
            <a:off x="402778" y="3810000"/>
            <a:ext cx="7660203" cy="2225417"/>
            <a:chOff x="912247" y="2274911"/>
            <a:chExt cx="9680721" cy="1412627"/>
          </a:xfrm>
        </p:grpSpPr>
        <p:sp>
          <p:nvSpPr>
            <p:cNvPr id="5" name="TextBox 4"/>
            <p:cNvSpPr txBox="1"/>
            <p:nvPr/>
          </p:nvSpPr>
          <p:spPr>
            <a:xfrm>
              <a:off x="912247" y="2274911"/>
              <a:ext cx="9202177" cy="683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r>
                <a:rPr lang="bn-BD" sz="3200" b="1" dirty="0" smtClean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bn-IN" sz="3200" b="1" dirty="0" smtClean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৪।</a:t>
              </a:r>
              <a:r>
                <a:rPr lang="bn-BD" sz="3200" b="1" dirty="0" smtClean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মুক্তভাবে পড়ন্ত বস্তুর গতি ব্যাখ্যা করতে পারবে</a:t>
              </a:r>
              <a:r>
                <a:rPr lang="bn-BD" sz="3200" b="1" dirty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।</a:t>
              </a:r>
              <a:endParaRPr lang="en-US" sz="32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12248" y="3316341"/>
              <a:ext cx="9680720" cy="371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b="1" dirty="0" smtClean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bn-IN" sz="3200" b="1" dirty="0" smtClean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৬।</a:t>
              </a:r>
              <a:r>
                <a:rPr lang="bn-BD" sz="3200" b="1" dirty="0" smtClean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মুক্তভাবে </a:t>
              </a:r>
              <a:r>
                <a:rPr lang="bn-BD" sz="3200" b="1" dirty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পড়ন্ত </a:t>
              </a:r>
              <a:r>
                <a:rPr lang="bn-BD" sz="3200" b="1" dirty="0" smtClean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বস্তুর সূত্রাবলী ব্যাখ্যা </a:t>
              </a:r>
              <a:r>
                <a:rPr lang="bn-BD" sz="3200" b="1" dirty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করতে পারবে।</a:t>
              </a:r>
              <a:endParaRPr lang="en-US" sz="32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2248" y="2965157"/>
              <a:ext cx="9680720" cy="371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b="1" dirty="0" smtClean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bn-IN" sz="3200" b="1" dirty="0" smtClean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৫।</a:t>
              </a:r>
              <a:r>
                <a:rPr lang="bn-BD" sz="3200" b="1" dirty="0" smtClean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অভিকর্ষজ ত্বরণ ব্যাখ্যা করতে </a:t>
              </a:r>
              <a:r>
                <a:rPr lang="bn-BD" sz="3200" b="1" dirty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পারবে।</a:t>
              </a:r>
              <a:endParaRPr lang="en-US" sz="32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711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8" y="2084696"/>
            <a:ext cx="2321986" cy="232198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01556" y="4540589"/>
            <a:ext cx="1699147" cy="62678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পৃথিবী</a:t>
            </a:r>
            <a:endParaRPr lang="en-US" sz="3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702" y="5401956"/>
            <a:ext cx="513838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উপর</a:t>
            </a:r>
            <a:r>
              <a:rPr lang="en-US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পৃথিবীর</a:t>
            </a:r>
            <a:r>
              <a:rPr lang="en-US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আকর্ষণকে</a:t>
            </a:r>
            <a:r>
              <a:rPr lang="en-US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অভিকর্ষ</a:t>
            </a:r>
            <a:r>
              <a:rPr lang="en-US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2400" b="1" dirty="0"/>
              <a:t>।</a:t>
            </a:r>
          </a:p>
        </p:txBody>
      </p:sp>
      <p:sp>
        <p:nvSpPr>
          <p:cNvPr id="4" name="Oval 3"/>
          <p:cNvSpPr/>
          <p:nvPr/>
        </p:nvSpPr>
        <p:spPr>
          <a:xfrm>
            <a:off x="2942800" y="1010789"/>
            <a:ext cx="2282588" cy="8802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অভিকর্ষ</a:t>
            </a:r>
            <a:endParaRPr lang="en-US" sz="3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1871" y="4638861"/>
            <a:ext cx="910988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64" y="2437728"/>
            <a:ext cx="2083843" cy="208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418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5417 0.023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33400" y="2743200"/>
            <a:ext cx="1905000" cy="2308086"/>
            <a:chOff x="533400" y="2743200"/>
            <a:chExt cx="1905000" cy="2308086"/>
          </a:xfrm>
        </p:grpSpPr>
        <p:pic>
          <p:nvPicPr>
            <p:cNvPr id="3" name="Picture 4" descr="http://icons.iconarchive.com/icons/aha-soft/space/256/Jupiter-ico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2743200"/>
              <a:ext cx="1600200" cy="1600200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762000" y="4343400"/>
              <a:ext cx="1676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4000" b="1" dirty="0" smtClean="0">
                  <a:latin typeface="NikoshBAN" pitchFamily="2" charset="0"/>
                  <a:cs typeface="NikoshBAN" pitchFamily="2" charset="0"/>
                </a:rPr>
                <a:t>বৃহষ্পতি</a:t>
              </a:r>
              <a:endParaRPr lang="en-US" sz="40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73112" y="2286000"/>
            <a:ext cx="2313688" cy="3119229"/>
            <a:chOff x="6373112" y="2286000"/>
            <a:chExt cx="2313688" cy="3119229"/>
          </a:xfrm>
        </p:grpSpPr>
        <p:pic>
          <p:nvPicPr>
            <p:cNvPr id="2" name="Picture 2" descr="http://www.thewritingnut.com/wp-content/uploads/2011/04/yellow-sun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73112" y="2286000"/>
              <a:ext cx="2313688" cy="2332577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6691756" y="4697343"/>
              <a:ext cx="1676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4000" b="1" dirty="0" smtClean="0">
                  <a:latin typeface="NikoshBAN" pitchFamily="2" charset="0"/>
                  <a:cs typeface="NikoshBAN" pitchFamily="2" charset="0"/>
                </a:rPr>
                <a:t>সূর্য</a:t>
              </a:r>
              <a:endParaRPr lang="en-US" sz="40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62200" y="3429000"/>
            <a:ext cx="3962400" cy="0"/>
            <a:chOff x="2362200" y="4677823"/>
            <a:chExt cx="3962400" cy="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362200" y="4677823"/>
              <a:ext cx="19050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4419600" y="4677823"/>
              <a:ext cx="19050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515818" y="2484977"/>
            <a:ext cx="16764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আকর্ষণ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914400"/>
            <a:ext cx="502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8800" b="1" dirty="0" smtClean="0">
                <a:latin typeface="NikoshBAN" pitchFamily="2" charset="0"/>
                <a:cs typeface="NikoshBAN" pitchFamily="2" charset="0"/>
              </a:rPr>
              <a:t>মহাকর্ষ</a:t>
            </a:r>
            <a:endParaRPr lang="en-US" sz="8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9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ARTH"/>
          <p:cNvPicPr>
            <a:picLocks noChangeAspect="1" noChangeArrowheads="1"/>
          </p:cNvPicPr>
          <p:nvPr/>
        </p:nvPicPr>
        <p:blipFill>
          <a:blip r:embed="rId2" cstate="print"/>
          <a:srcRect t="24994" b="5641"/>
          <a:stretch>
            <a:fillRect/>
          </a:stretch>
        </p:blipFill>
        <p:spPr bwMode="auto">
          <a:xfrm>
            <a:off x="2771775" y="1484313"/>
            <a:ext cx="3887788" cy="3797300"/>
          </a:xfrm>
          <a:prstGeom prst="rect">
            <a:avLst/>
          </a:prstGeom>
          <a:noFill/>
        </p:spPr>
      </p:pic>
      <p:pic>
        <p:nvPicPr>
          <p:cNvPr id="3" name="Picture 7" descr="Happy blo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12057">
            <a:off x="6356350" y="1139825"/>
            <a:ext cx="1039813" cy="1871663"/>
          </a:xfrm>
          <a:prstGeom prst="rect">
            <a:avLst/>
          </a:prstGeom>
          <a:noFill/>
        </p:spPr>
      </p:pic>
      <p:pic>
        <p:nvPicPr>
          <p:cNvPr id="4" name="Picture 8" descr="Happy blo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987943" flipH="1">
            <a:off x="1963737" y="1139826"/>
            <a:ext cx="1039813" cy="1871662"/>
          </a:xfrm>
          <a:prstGeom prst="rect">
            <a:avLst/>
          </a:prstGeom>
          <a:noFill/>
        </p:spPr>
      </p:pic>
      <p:pic>
        <p:nvPicPr>
          <p:cNvPr id="5" name="Picture 9" descr="Happy blo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211638" y="4986338"/>
            <a:ext cx="1039812" cy="1871662"/>
          </a:xfrm>
          <a:prstGeom prst="rect">
            <a:avLst/>
          </a:prstGeom>
          <a:noFill/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 rot="1857826">
            <a:off x="3203575" y="2565400"/>
            <a:ext cx="1152525" cy="647700"/>
          </a:xfrm>
          <a:prstGeom prst="rightArrow">
            <a:avLst>
              <a:gd name="adj1" fmla="val 50000"/>
              <a:gd name="adj2" fmla="val 4448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19800000" flipH="1">
            <a:off x="5003800" y="2565400"/>
            <a:ext cx="1152525" cy="647700"/>
          </a:xfrm>
          <a:prstGeom prst="rightArrow">
            <a:avLst>
              <a:gd name="adj1" fmla="val 50000"/>
              <a:gd name="adj2" fmla="val 4448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 rot="16200000">
            <a:off x="4103687" y="4041776"/>
            <a:ext cx="1152525" cy="647700"/>
          </a:xfrm>
          <a:prstGeom prst="rightArrow">
            <a:avLst>
              <a:gd name="adj1" fmla="val 50000"/>
              <a:gd name="adj2" fmla="val 4448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57400" y="0"/>
            <a:ext cx="502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8800" b="1" dirty="0" smtClean="0">
                <a:latin typeface="NikoshBAN" pitchFamily="2" charset="0"/>
                <a:cs typeface="NikoshBAN" pitchFamily="2" charset="0"/>
              </a:rPr>
              <a:t>অভিকর্ষ</a:t>
            </a:r>
            <a:endParaRPr lang="en-US" sz="8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2274838"/>
            <a:ext cx="8991600" cy="31700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মহাবিশ্বের প্রতিটি বস্তুকণা একে অপরকে নিজের দিকে আকর্ষণ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করে। এই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আকর্ষণ বলের মান বস্তুকণা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দুইটির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ভরের গুণফলের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সমানুপাতিক এবং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এদের মধ্যবর্তী দূরত্বের বর্গের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ব্যস্তাণুপাতিক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এই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আকর্ষণ বল বস্তুকণা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দুইটির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সংযোজক সরলরেখা বরাবর ক্রিয়া করে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540603"/>
            <a:ext cx="56388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নিউটনের মহাকর্ষ সূত্র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8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893570" y="1554480"/>
            <a:ext cx="4472940" cy="324612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</a:t>
            </a:r>
            <a:r>
              <a:rPr lang="bn-BD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পৃথিবীর কেন্দ্র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676650" y="868680"/>
            <a:ext cx="906780" cy="685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বস্তু</a:t>
            </a:r>
            <a:endParaRPr lang="en-US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130040" y="1554480"/>
            <a:ext cx="3322320" cy="1463040"/>
            <a:chOff x="4130040" y="1554480"/>
            <a:chExt cx="3322320" cy="1463040"/>
          </a:xfrm>
        </p:grpSpPr>
        <p:cxnSp>
          <p:nvCxnSpPr>
            <p:cNvPr id="7" name="Straight Arrow Connector 6"/>
            <p:cNvCxnSpPr>
              <a:stCxn id="3" idx="0"/>
            </p:cNvCxnSpPr>
            <p:nvPr/>
          </p:nvCxnSpPr>
          <p:spPr>
            <a:xfrm>
              <a:off x="4130040" y="1554480"/>
              <a:ext cx="0" cy="14630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4130040" y="1676400"/>
              <a:ext cx="3322320" cy="584775"/>
              <a:chOff x="4130040" y="1676400"/>
              <a:chExt cx="3322320" cy="584775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4130040" y="1965960"/>
                <a:ext cx="17526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6111240" y="1676400"/>
                <a:ext cx="13411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দূরত্ব </a:t>
                </a:r>
                <a:r>
                  <a:rPr lang="en-US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R</a:t>
                </a:r>
                <a:endParaRPr lang="en-US" sz="32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695452" y="827753"/>
            <a:ext cx="1847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বস্তুর ভর 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6116" y="4078665"/>
            <a:ext cx="2280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পৃথিবীর ভর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M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1750" y="3177540"/>
            <a:ext cx="260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মহাকর্ষ সূত্রানুসারে,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49388" y="3762315"/>
                <a:ext cx="1985012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1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𝐺𝑀𝑚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388" y="3762315"/>
                <a:ext cx="1985012" cy="9219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789168" y="4800600"/>
                <a:ext cx="3928112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bn-BD" sz="3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গতির সূত্র থেকে,</a:t>
                </a:r>
                <a14:m>
                  <m:oMath xmlns:m="http://schemas.openxmlformats.org/officeDocument/2006/math">
                    <m:r>
                      <a:rPr lang="bn-BD" sz="3200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sty m:val="p"/>
                      </m:rPr>
                      <a:rPr lang="en-US" sz="320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𝑚𝑔</m:t>
                    </m:r>
                  </m:oMath>
                </a14:m>
                <a:endParaRPr lang="en-US" sz="32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168" y="4800600"/>
                <a:ext cx="3928112" cy="492443"/>
              </a:xfrm>
              <a:prstGeom prst="rect">
                <a:avLst/>
              </a:prstGeom>
              <a:blipFill rotWithShape="0">
                <a:blip r:embed="rId4"/>
                <a:stretch>
                  <a:fillRect l="-6366" t="-25000" b="-5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668801" y="5610001"/>
                <a:ext cx="1985012" cy="951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8801" y="5610001"/>
                <a:ext cx="1985012" cy="95199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0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.1|1.7|1|2|3.1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2|1.8|1.5|1.8|2|3.7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7|10.9|3.7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|2.5|1.9|1.2|2.4|10.3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5|1|1.1|2|1.2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9|0.8|0.8|1.9|5.9|8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639</Words>
  <Application>Microsoft Office PowerPoint</Application>
  <PresentationFormat>On-screen Show (4:3)</PresentationFormat>
  <Paragraphs>89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Calibri</vt:lpstr>
      <vt:lpstr>Book Antiqua</vt:lpstr>
      <vt:lpstr>Lato</vt:lpstr>
      <vt:lpstr>Wingdings 2</vt:lpstr>
      <vt:lpstr>Arial</vt:lpstr>
      <vt:lpstr>Cambria Math</vt:lpstr>
      <vt:lpstr>Vrinda</vt:lpstr>
      <vt:lpstr>Times New Roman</vt:lpstr>
      <vt:lpstr>Poppins</vt:lpstr>
      <vt:lpstr>solaimanlipi</vt:lpstr>
      <vt:lpstr>SutonnyMJ</vt:lpstr>
      <vt:lpstr>NikoshBAN</vt:lpstr>
      <vt:lpstr>Franklin Gothic Book</vt:lpstr>
      <vt:lpstr>Office Theme</vt:lpstr>
      <vt:lpstr>Technic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37</cp:revision>
  <dcterms:created xsi:type="dcterms:W3CDTF">2006-08-16T00:00:00Z</dcterms:created>
  <dcterms:modified xsi:type="dcterms:W3CDTF">2024-12-03T15:58:07Z</dcterms:modified>
</cp:coreProperties>
</file>